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Helvetica Neue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5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8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9.png"/><Relationship Id="rId5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trbimg.com/img-58c2fb91/turbine/ct-chicago-skyline-lake-michigan-epa-perspec-0-001/1600/1600x900"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861225" y="250350"/>
            <a:ext cx="57438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Docassemble Toolkit</a:t>
            </a:r>
            <a:endParaRPr b="1" sz="30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Docacon </a:t>
            </a:r>
            <a:r>
              <a:rPr lang="en" sz="3000">
                <a:solidFill>
                  <a:schemeClr val="lt1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3000">
                <a:solidFill>
                  <a:schemeClr val="lt1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30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Community.lawyer </a:t>
            </a:r>
            <a:endParaRPr b="1" sz="30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Chicago, IL</a:t>
            </a:r>
            <a:endParaRPr b="1" sz="30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2018</a:t>
            </a:r>
            <a:endParaRPr b="1" sz="30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450" y="1363550"/>
            <a:ext cx="238225" cy="2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3.bp.blogspot.com/-WnGX4ZY4u7o/U0SfTga6uiI/AAAAAAAAALI/2y6nbmLVSIY/s1600/ShawshankRedempt_198Pyxurz.jpg"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8463" y="0"/>
            <a:ext cx="78470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3.bp.blogspot.com/-WnGX4ZY4u7o/U0SfTga6uiI/AAAAAAAAALI/2y6nbmLVSIY/s1600/ShawshankRedempt_198Pyxurz.jpg"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8463" y="0"/>
            <a:ext cx="78470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1020900" y="1954400"/>
            <a:ext cx="20400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expensive proprietary legacy systems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5029800" y="1495825"/>
            <a:ext cx="50385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docassemble</a:t>
            </a:r>
            <a:endParaRPr b="1" sz="36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/>
        </p:nvSpPr>
        <p:spPr>
          <a:xfrm>
            <a:off x="152400" y="1066800"/>
            <a:ext cx="8135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lang="en" sz="6000">
                <a:solidFill>
                  <a:schemeClr val="lt1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 what we’ve built so far and why</a:t>
            </a:r>
            <a:endParaRPr b="1" sz="6000">
              <a:solidFill>
                <a:schemeClr val="lt1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ntainer ship"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37"/>
            <a:ext cx="9144000" cy="5144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ntainer ship"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37"/>
            <a:ext cx="9144000" cy="514416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918475" y="489875"/>
            <a:ext cx="50385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Servers</a:t>
            </a:r>
            <a:endParaRPr b="1" sz="36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3415200" y="489875"/>
            <a:ext cx="50385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Answers</a:t>
            </a:r>
            <a:endParaRPr b="1" sz="36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6113125" y="489875"/>
            <a:ext cx="50385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Leads</a:t>
            </a:r>
            <a:endParaRPr b="1" sz="36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391775"/>
            <a:ext cx="7359570" cy="376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918475" y="489875"/>
            <a:ext cx="50385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Servers</a:t>
            </a:r>
            <a:endParaRPr b="1" sz="36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50" y="405200"/>
            <a:ext cx="7399761" cy="376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3415200" y="489875"/>
            <a:ext cx="50385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Answers</a:t>
            </a:r>
            <a:endParaRPr b="1" sz="36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sticky notes agile"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25" y="0"/>
            <a:ext cx="82337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6113125" y="489875"/>
            <a:ext cx="50385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Leads</a:t>
            </a:r>
            <a:endParaRPr b="1" sz="36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152400" y="1066800"/>
            <a:ext cx="8135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lang="en" sz="6000">
                <a:solidFill>
                  <a:schemeClr val="lt1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 what we’re building next</a:t>
            </a:r>
            <a:endParaRPr b="1" sz="6000">
              <a:solidFill>
                <a:schemeClr val="lt1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tlogic-res.cloudinary.com/c_limit,f_auto,fl_lossy/artlogicstorage/annetgelink/images/view/7d8de095e722b4ebefbe731863ff8e1b1f5975b2.jpg"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238" y="0"/>
            <a:ext cx="63575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3479725" y="2339975"/>
            <a:ext cx="50214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Referral API</a:t>
            </a:r>
            <a:endParaRPr b="1" sz="24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trbimg.com/img-58c2fb91/turbine/ct-chicago-skyline-lake-michigan-epa-perspec-0-001/1600/1600x900"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861225" y="250350"/>
            <a:ext cx="79563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1. Community.lawyer</a:t>
            </a:r>
            <a:endParaRPr b="1" sz="30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2. why we think docassemble is exciting</a:t>
            </a:r>
            <a:endParaRPr b="1" sz="30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3. what we've built so far and why</a:t>
            </a:r>
            <a:endParaRPr b="1" sz="30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4. what we're building next</a:t>
            </a:r>
            <a:endParaRPr b="1" sz="30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5. q&amp;a / discussion</a:t>
            </a:r>
            <a:endParaRPr b="1" sz="30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/>
        </p:nvSpPr>
        <p:spPr>
          <a:xfrm>
            <a:off x="970975" y="2277900"/>
            <a:ext cx="9636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User</a:t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2742675" y="2125500"/>
            <a:ext cx="2253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Intake app (</a:t>
            </a:r>
            <a:r>
              <a:rPr b="1" lang="en" sz="18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Docassemble</a:t>
            </a:r>
            <a:r>
              <a:rPr b="1" lang="en" sz="18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5544375" y="2277900"/>
            <a:ext cx="7386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LRS</a:t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6825225" y="2277900"/>
            <a:ext cx="1344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Attorney</a:t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2" name="Shape 172"/>
          <p:cNvCxnSpPr/>
          <p:nvPr/>
        </p:nvCxnSpPr>
        <p:spPr>
          <a:xfrm>
            <a:off x="1934475" y="2495550"/>
            <a:ext cx="57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Shape 173"/>
          <p:cNvCxnSpPr/>
          <p:nvPr/>
        </p:nvCxnSpPr>
        <p:spPr>
          <a:xfrm>
            <a:off x="4715025" y="2495550"/>
            <a:ext cx="57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Shape 174"/>
          <p:cNvCxnSpPr/>
          <p:nvPr/>
        </p:nvCxnSpPr>
        <p:spPr>
          <a:xfrm>
            <a:off x="6189425" y="2495550"/>
            <a:ext cx="57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Shape 175"/>
          <p:cNvSpPr txBox="1"/>
          <p:nvPr/>
        </p:nvSpPr>
        <p:spPr>
          <a:xfrm>
            <a:off x="4325175" y="2887500"/>
            <a:ext cx="588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/>
        </p:nvSpPr>
        <p:spPr>
          <a:xfrm>
            <a:off x="970975" y="2277900"/>
            <a:ext cx="9636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User</a:t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2742675" y="2125500"/>
            <a:ext cx="2253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Intake app (Docassemble)</a:t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44375" y="2277900"/>
            <a:ext cx="7386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LRS</a:t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6825225" y="2277900"/>
            <a:ext cx="1344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Attorney</a:t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4" name="Shape 184"/>
          <p:cNvCxnSpPr/>
          <p:nvPr/>
        </p:nvCxnSpPr>
        <p:spPr>
          <a:xfrm>
            <a:off x="1934475" y="2495550"/>
            <a:ext cx="57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Shape 185"/>
          <p:cNvCxnSpPr/>
          <p:nvPr/>
        </p:nvCxnSpPr>
        <p:spPr>
          <a:xfrm>
            <a:off x="4715025" y="2495550"/>
            <a:ext cx="57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Shape 186"/>
          <p:cNvCxnSpPr/>
          <p:nvPr/>
        </p:nvCxnSpPr>
        <p:spPr>
          <a:xfrm>
            <a:off x="6189425" y="2495550"/>
            <a:ext cx="57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Shape 187"/>
          <p:cNvCxnSpPr>
            <a:stCxn id="180" idx="2"/>
            <a:endCxn id="183" idx="2"/>
          </p:cNvCxnSpPr>
          <p:nvPr/>
        </p:nvCxnSpPr>
        <p:spPr>
          <a:xfrm flipH="1" rot="-5400000">
            <a:off x="4474975" y="-156600"/>
            <a:ext cx="600" cy="60450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Shape 188"/>
          <p:cNvCxnSpPr>
            <a:stCxn id="183" idx="2"/>
          </p:cNvCxnSpPr>
          <p:nvPr/>
        </p:nvCxnSpPr>
        <p:spPr>
          <a:xfrm flipH="1" rot="10800000">
            <a:off x="7497675" y="2757000"/>
            <a:ext cx="47700" cy="1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Shape 189"/>
          <p:cNvSpPr txBox="1"/>
          <p:nvPr/>
        </p:nvSpPr>
        <p:spPr>
          <a:xfrm>
            <a:off x="4225025" y="3114100"/>
            <a:ext cx="50385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/>
        </p:nvSpPr>
        <p:spPr>
          <a:xfrm>
            <a:off x="4325175" y="2887500"/>
            <a:ext cx="588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$</a:t>
            </a:r>
            <a:endParaRPr b="1" sz="24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1" name="Shape 191"/>
          <p:cNvCxnSpPr>
            <a:stCxn id="182" idx="0"/>
            <a:endCxn id="183" idx="0"/>
          </p:cNvCxnSpPr>
          <p:nvPr/>
        </p:nvCxnSpPr>
        <p:spPr>
          <a:xfrm flipH="1" rot="-5400000">
            <a:off x="6705375" y="1486200"/>
            <a:ext cx="600" cy="15840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Shape 192"/>
          <p:cNvCxnSpPr/>
          <p:nvPr/>
        </p:nvCxnSpPr>
        <p:spPr>
          <a:xfrm flipH="1">
            <a:off x="5917100" y="2211750"/>
            <a:ext cx="26100" cy="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Shape 193"/>
          <p:cNvSpPr txBox="1"/>
          <p:nvPr/>
        </p:nvSpPr>
        <p:spPr>
          <a:xfrm>
            <a:off x="6563625" y="1754025"/>
            <a:ext cx="588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$</a:t>
            </a:r>
            <a:endParaRPr b="1" sz="24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4" name="Shape 194"/>
          <p:cNvCxnSpPr>
            <a:stCxn id="182" idx="0"/>
            <a:endCxn id="181" idx="0"/>
          </p:cNvCxnSpPr>
          <p:nvPr/>
        </p:nvCxnSpPr>
        <p:spPr>
          <a:xfrm flipH="1" rot="5400000">
            <a:off x="4815375" y="1179600"/>
            <a:ext cx="152400" cy="2044200"/>
          </a:xfrm>
          <a:prstGeom prst="curvedConnector3">
            <a:avLst>
              <a:gd fmla="val 25625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Shape 195"/>
          <p:cNvCxnSpPr/>
          <p:nvPr/>
        </p:nvCxnSpPr>
        <p:spPr>
          <a:xfrm flipH="1">
            <a:off x="3859700" y="2135550"/>
            <a:ext cx="26100" cy="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Shape 196"/>
          <p:cNvSpPr txBox="1"/>
          <p:nvPr/>
        </p:nvSpPr>
        <p:spPr>
          <a:xfrm>
            <a:off x="3952038" y="1411050"/>
            <a:ext cx="18954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$ (maybe???)</a:t>
            </a:r>
            <a:endParaRPr b="1" sz="1800">
              <a:solidFill>
                <a:srgbClr val="FFFFFF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970975" y="2277900"/>
            <a:ext cx="9636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User</a:t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2742675" y="2125500"/>
            <a:ext cx="2253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Intake app (Docassemble)</a:t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5544375" y="2277900"/>
            <a:ext cx="7386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LRS</a:t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6825225" y="2277900"/>
            <a:ext cx="1344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Attorney</a:t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5" name="Shape 205"/>
          <p:cNvCxnSpPr/>
          <p:nvPr/>
        </p:nvCxnSpPr>
        <p:spPr>
          <a:xfrm>
            <a:off x="1934475" y="2495550"/>
            <a:ext cx="57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Shape 206"/>
          <p:cNvCxnSpPr/>
          <p:nvPr/>
        </p:nvCxnSpPr>
        <p:spPr>
          <a:xfrm>
            <a:off x="4715025" y="2495550"/>
            <a:ext cx="57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Shape 207"/>
          <p:cNvCxnSpPr/>
          <p:nvPr/>
        </p:nvCxnSpPr>
        <p:spPr>
          <a:xfrm>
            <a:off x="6189425" y="2495550"/>
            <a:ext cx="57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Shape 208"/>
          <p:cNvCxnSpPr>
            <a:stCxn id="201" idx="2"/>
            <a:endCxn id="204" idx="2"/>
          </p:cNvCxnSpPr>
          <p:nvPr/>
        </p:nvCxnSpPr>
        <p:spPr>
          <a:xfrm flipH="1" rot="-5400000">
            <a:off x="4474975" y="-156600"/>
            <a:ext cx="600" cy="60450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Shape 209"/>
          <p:cNvCxnSpPr>
            <a:stCxn id="204" idx="2"/>
          </p:cNvCxnSpPr>
          <p:nvPr/>
        </p:nvCxnSpPr>
        <p:spPr>
          <a:xfrm flipH="1" rot="10800000">
            <a:off x="7497675" y="2757000"/>
            <a:ext cx="47700" cy="1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Shape 210"/>
          <p:cNvSpPr txBox="1"/>
          <p:nvPr/>
        </p:nvSpPr>
        <p:spPr>
          <a:xfrm>
            <a:off x="4225025" y="3114100"/>
            <a:ext cx="50385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4325175" y="2887500"/>
            <a:ext cx="588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$</a:t>
            </a:r>
            <a:endParaRPr b="1" sz="24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2" name="Shape 212"/>
          <p:cNvCxnSpPr>
            <a:stCxn id="203" idx="0"/>
            <a:endCxn id="204" idx="0"/>
          </p:cNvCxnSpPr>
          <p:nvPr/>
        </p:nvCxnSpPr>
        <p:spPr>
          <a:xfrm flipH="1" rot="-5400000">
            <a:off x="6705375" y="1486200"/>
            <a:ext cx="600" cy="15840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Shape 213"/>
          <p:cNvCxnSpPr/>
          <p:nvPr/>
        </p:nvCxnSpPr>
        <p:spPr>
          <a:xfrm flipH="1">
            <a:off x="5917100" y="2211750"/>
            <a:ext cx="26100" cy="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Shape 214"/>
          <p:cNvSpPr txBox="1"/>
          <p:nvPr/>
        </p:nvSpPr>
        <p:spPr>
          <a:xfrm>
            <a:off x="6563625" y="1754025"/>
            <a:ext cx="588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$</a:t>
            </a:r>
            <a:endParaRPr b="1" sz="24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5" name="Shape 215"/>
          <p:cNvCxnSpPr>
            <a:stCxn id="203" idx="0"/>
            <a:endCxn id="202" idx="0"/>
          </p:cNvCxnSpPr>
          <p:nvPr/>
        </p:nvCxnSpPr>
        <p:spPr>
          <a:xfrm flipH="1" rot="5400000">
            <a:off x="4815375" y="1179600"/>
            <a:ext cx="152400" cy="2044200"/>
          </a:xfrm>
          <a:prstGeom prst="curvedConnector3">
            <a:avLst>
              <a:gd fmla="val 25625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Shape 216"/>
          <p:cNvCxnSpPr/>
          <p:nvPr/>
        </p:nvCxnSpPr>
        <p:spPr>
          <a:xfrm flipH="1">
            <a:off x="3859700" y="2135550"/>
            <a:ext cx="26100" cy="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Shape 217"/>
          <p:cNvSpPr txBox="1"/>
          <p:nvPr/>
        </p:nvSpPr>
        <p:spPr>
          <a:xfrm>
            <a:off x="3952038" y="1411050"/>
            <a:ext cx="18954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$ (maybe???)</a:t>
            </a:r>
            <a:endParaRPr b="1" sz="1800">
              <a:solidFill>
                <a:srgbClr val="FFFFFF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Shape 218"/>
          <p:cNvSpPr txBox="1"/>
          <p:nvPr/>
        </p:nvSpPr>
        <p:spPr>
          <a:xfrm>
            <a:off x="613275" y="3922350"/>
            <a:ext cx="80127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Probably crazy. Also probably worth trying</a:t>
            </a:r>
            <a:endParaRPr b="1" sz="30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150" y="10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chicago storm"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50" y="-183700"/>
            <a:ext cx="7994710" cy="53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150" y="10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chicago storm"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50" y="-183700"/>
            <a:ext cx="7994710" cy="53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796025" y="262425"/>
            <a:ext cx="7732800" cy="45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Come and show me another city with lifted head singing so proud to be alive and coarse and strong and cunning.</a:t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Flinging magnetic curses amid the toil of piling job on job, here is a tall bold slugger set vivid against the little soft cities;</a:t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Fierce as a dog with tongue lapping for action, cunning as a savage pitted against the wilderness,</a:t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Bareheaded,</a:t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Shoveling,</a:t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Wrecking,</a:t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Planning,</a:t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Building, breaking, rebuilding...</a:t>
            </a:r>
            <a:endParaRPr b="1" sz="18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52400" y="1066800"/>
            <a:ext cx="8135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b="1" lang="en" sz="6000">
                <a:solidFill>
                  <a:schemeClr val="lt1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 Q&amp;A / discussion</a:t>
            </a:r>
            <a:endParaRPr b="1" sz="6000">
              <a:solidFill>
                <a:schemeClr val="lt1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classicalwisdom.com/wp-content/uploads/2013/06/schoolxl.jpg"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75" y="0"/>
            <a:ext cx="82256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2213700" y="763275"/>
            <a:ext cx="50214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If you had an army of lawyers &amp; developers, and didn’t have to worry about funding... what would you build?</a:t>
            </a:r>
            <a:endParaRPr b="1" sz="24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/>
        </p:nvSpPr>
        <p:spPr>
          <a:xfrm>
            <a:off x="869100" y="1954800"/>
            <a:ext cx="74058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AutoNum type="arabicPeriod"/>
            </a:pPr>
            <a:r>
              <a:rPr b="1" lang="en" sz="6000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Community.lawyer</a:t>
            </a:r>
            <a:endParaRPr b="1" sz="6000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538" y="819300"/>
            <a:ext cx="4673727" cy="365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500" y="2571750"/>
            <a:ext cx="188595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lue ridge labs" id="74" name="Shape 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325" y="981525"/>
            <a:ext cx="2968301" cy="12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00" y="152400"/>
            <a:ext cx="81404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00" y="812125"/>
            <a:ext cx="4419599" cy="15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7100" y="2796500"/>
            <a:ext cx="4060949" cy="162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950" y="3208425"/>
            <a:ext cx="2130675" cy="8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9085" y="1200013"/>
            <a:ext cx="1626580" cy="8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152400" y="1066800"/>
            <a:ext cx="8135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2. why we think docassemble is exciting</a:t>
            </a:r>
            <a:endParaRPr b="1" sz="6000">
              <a:solidFill>
                <a:schemeClr val="lt1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highlight>
                <a:schemeClr val="dk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879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8797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/>
          <p:nvPr/>
        </p:nvSpPr>
        <p:spPr>
          <a:xfrm>
            <a:off x="296400" y="3469675"/>
            <a:ext cx="3783600" cy="252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0" y="1807801"/>
            <a:ext cx="3246799" cy="15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